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69" d="100"/>
          <a:sy n="69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9A78D1-493A-4B29-A181-79F6838CDD4B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D4C4DE-6D56-419D-B8F1-9FED43179FDF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39552" y="4005064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pl-PL" sz="8800" dirty="0" smtClean="0">
                <a:solidFill>
                  <a:srgbClr val="0070C0"/>
                </a:solidFill>
              </a:rPr>
              <a:t>Porównywanie :</a:t>
            </a:r>
            <a:br>
              <a:rPr lang="pl-PL" sz="8800" dirty="0" smtClean="0">
                <a:solidFill>
                  <a:srgbClr val="0070C0"/>
                </a:solidFill>
              </a:rPr>
            </a:br>
            <a:r>
              <a:rPr lang="pl-PL" sz="8800" dirty="0" smtClean="0">
                <a:solidFill>
                  <a:srgbClr val="0070C0"/>
                </a:solidFill>
              </a:rPr>
              <a:t>mniej,</a:t>
            </a:r>
            <a:br>
              <a:rPr lang="pl-PL" sz="8800" dirty="0" smtClean="0">
                <a:solidFill>
                  <a:srgbClr val="0070C0"/>
                </a:solidFill>
              </a:rPr>
            </a:br>
            <a:r>
              <a:rPr lang="pl-PL" sz="8800" dirty="0" smtClean="0">
                <a:solidFill>
                  <a:srgbClr val="0070C0"/>
                </a:solidFill>
              </a:rPr>
              <a:t>więcej,</a:t>
            </a:r>
            <a:br>
              <a:rPr lang="pl-PL" sz="8800" dirty="0" smtClean="0">
                <a:solidFill>
                  <a:srgbClr val="0070C0"/>
                </a:solidFill>
              </a:rPr>
            </a:br>
            <a:r>
              <a:rPr lang="pl-PL" sz="8800" dirty="0" smtClean="0">
                <a:solidFill>
                  <a:srgbClr val="0070C0"/>
                </a:solidFill>
              </a:rPr>
              <a:t>tyle samo.</a:t>
            </a:r>
            <a:endParaRPr lang="pl-PL" sz="8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77514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Zastanów się, z którym zbiorem należy połączyć zbiór piłek po lewej stronie, aby ich ilość była TAKA SAMA ? </a:t>
            </a:r>
            <a:endParaRPr lang="pl-PL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8320037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95" y="1030425"/>
            <a:ext cx="3324225" cy="5134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798" y="1"/>
            <a:ext cx="2917889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099" y="2261738"/>
            <a:ext cx="2791436" cy="212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021" y="4581128"/>
            <a:ext cx="285866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Łącznik łamany 4"/>
          <p:cNvCxnSpPr/>
          <p:nvPr/>
        </p:nvCxnSpPr>
        <p:spPr>
          <a:xfrm>
            <a:off x="3560440" y="3717032"/>
            <a:ext cx="2555125" cy="1896250"/>
          </a:xfrm>
          <a:prstGeom prst="bentConnector3">
            <a:avLst/>
          </a:prstGeom>
          <a:ln w="76200">
            <a:solidFill>
              <a:srgbClr val="FF00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lipsa 1"/>
          <p:cNvSpPr/>
          <p:nvPr/>
        </p:nvSpPr>
        <p:spPr>
          <a:xfrm>
            <a:off x="5230121" y="5755568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6</a:t>
            </a:r>
            <a:endParaRPr lang="pl-PL" sz="6600" b="1" dirty="0">
              <a:latin typeface="+mj-lt"/>
            </a:endParaRPr>
          </a:p>
        </p:txBody>
      </p:sp>
      <p:sp>
        <p:nvSpPr>
          <p:cNvPr id="8" name="Elipsa 7"/>
          <p:cNvSpPr/>
          <p:nvPr/>
        </p:nvSpPr>
        <p:spPr>
          <a:xfrm>
            <a:off x="5279534" y="1219065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5</a:t>
            </a:r>
            <a:endParaRPr lang="pl-PL" sz="6600" b="1" dirty="0">
              <a:latin typeface="+mj-lt"/>
            </a:endParaRPr>
          </a:p>
        </p:txBody>
      </p:sp>
      <p:sp>
        <p:nvSpPr>
          <p:cNvPr id="9" name="Elipsa 8"/>
          <p:cNvSpPr/>
          <p:nvPr/>
        </p:nvSpPr>
        <p:spPr>
          <a:xfrm>
            <a:off x="5286849" y="3546953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7</a:t>
            </a:r>
            <a:endParaRPr lang="pl-PL" sz="6600" b="1" dirty="0">
              <a:latin typeface="+mj-lt"/>
            </a:endParaRPr>
          </a:p>
        </p:txBody>
      </p:sp>
      <p:sp>
        <p:nvSpPr>
          <p:cNvPr id="10" name="Elipsa 9"/>
          <p:cNvSpPr/>
          <p:nvPr/>
        </p:nvSpPr>
        <p:spPr>
          <a:xfrm>
            <a:off x="2348136" y="341041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6</a:t>
            </a:r>
            <a:endParaRPr lang="pl-PL" sz="6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1962606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Clr>
                <a:srgbClr val="B5AE53"/>
              </a:buClr>
              <a:buNone/>
            </a:pPr>
            <a:r>
              <a:rPr lang="pl-PL" sz="5400" b="1" dirty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Zastanów się, z którym zbiorem należy połączyć zbiór </a:t>
            </a:r>
            <a:r>
              <a:rPr lang="pl-PL" sz="5400" b="1" dirty="0" smtClean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jabłek </a:t>
            </a:r>
            <a:r>
              <a:rPr lang="pl-PL" sz="5400" b="1" dirty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 lewej stronie, </a:t>
            </a:r>
            <a:r>
              <a:rPr lang="pl-PL" sz="5400" b="1" dirty="0" smtClean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aby jabłek było WIĘCEJ niż innych owoców? </a:t>
            </a:r>
            <a:endParaRPr lang="pl-PL" sz="5400" b="1" dirty="0">
              <a:solidFill>
                <a:srgbClr val="CF543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02059509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9659"/>
            <a:ext cx="3467100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262" y="0"/>
            <a:ext cx="3798738" cy="21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829" y="4524327"/>
            <a:ext cx="374680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230" y="2232248"/>
            <a:ext cx="3692401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Łącznik łamany 4"/>
          <p:cNvCxnSpPr/>
          <p:nvPr/>
        </p:nvCxnSpPr>
        <p:spPr>
          <a:xfrm>
            <a:off x="3467100" y="3140968"/>
            <a:ext cx="1878162" cy="720080"/>
          </a:xfrm>
          <a:prstGeom prst="bentConnector3">
            <a:avLst/>
          </a:prstGeom>
          <a:ln w="762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a 6"/>
          <p:cNvSpPr/>
          <p:nvPr/>
        </p:nvSpPr>
        <p:spPr>
          <a:xfrm>
            <a:off x="1733550" y="0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9</a:t>
            </a:r>
            <a:endParaRPr lang="pl-PL" sz="6600" b="1" dirty="0">
              <a:latin typeface="+mj-lt"/>
            </a:endParaRPr>
          </a:p>
        </p:txBody>
      </p:sp>
      <p:sp>
        <p:nvSpPr>
          <p:cNvPr id="8" name="Elipsa 7"/>
          <p:cNvSpPr/>
          <p:nvPr/>
        </p:nvSpPr>
        <p:spPr>
          <a:xfrm>
            <a:off x="4434781" y="196563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3200" b="1" dirty="0" smtClean="0">
                <a:latin typeface="+mj-lt"/>
              </a:rPr>
              <a:t>10</a:t>
            </a:r>
            <a:endParaRPr lang="pl-PL" sz="6600" b="1" dirty="0">
              <a:latin typeface="+mj-lt"/>
            </a:endParaRPr>
          </a:p>
        </p:txBody>
      </p:sp>
      <p:sp>
        <p:nvSpPr>
          <p:cNvPr id="9" name="Elipsa 8"/>
          <p:cNvSpPr/>
          <p:nvPr/>
        </p:nvSpPr>
        <p:spPr>
          <a:xfrm>
            <a:off x="4454348" y="2155242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8</a:t>
            </a:r>
            <a:endParaRPr lang="pl-PL" sz="6600" b="1" dirty="0">
              <a:latin typeface="+mj-lt"/>
            </a:endParaRPr>
          </a:p>
        </p:txBody>
      </p:sp>
      <p:sp>
        <p:nvSpPr>
          <p:cNvPr id="10" name="Elipsa 9"/>
          <p:cNvSpPr/>
          <p:nvPr/>
        </p:nvSpPr>
        <p:spPr>
          <a:xfrm>
            <a:off x="4481166" y="4834671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9</a:t>
            </a:r>
            <a:endParaRPr lang="pl-PL" sz="6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34067062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89120"/>
          </a:xfrm>
        </p:spPr>
        <p:txBody>
          <a:bodyPr>
            <a:normAutofit/>
          </a:bodyPr>
          <a:lstStyle/>
          <a:p>
            <a:pPr marL="0" lvl="0" indent="0" algn="ctr">
              <a:buClr>
                <a:srgbClr val="B5AE53"/>
              </a:buClr>
              <a:buNone/>
            </a:pPr>
            <a:r>
              <a:rPr lang="pl-PL" sz="5000" b="1" dirty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Zastanów się, z którym zbiorem należy połączyć zbiór </a:t>
            </a:r>
            <a:r>
              <a:rPr lang="pl-PL" sz="5000" b="1" dirty="0" smtClean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papryki </a:t>
            </a:r>
            <a:r>
              <a:rPr lang="pl-PL" sz="5000" b="1" dirty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 lewej stronie, aby </a:t>
            </a:r>
            <a:r>
              <a:rPr lang="pl-PL" sz="5000" b="1" dirty="0" smtClean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papryk </a:t>
            </a:r>
            <a:r>
              <a:rPr lang="pl-PL" sz="5000" b="1" dirty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było </a:t>
            </a:r>
            <a:r>
              <a:rPr lang="pl-PL" sz="5000" b="1" dirty="0" smtClean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MNIEJ </a:t>
            </a:r>
            <a:r>
              <a:rPr lang="pl-PL" sz="5000" b="1" dirty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niż innych </a:t>
            </a:r>
            <a:r>
              <a:rPr lang="pl-PL" sz="5000" b="1" dirty="0" smtClean="0">
                <a:solidFill>
                  <a:srgbClr val="CF543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warzyw? </a:t>
            </a:r>
            <a:endParaRPr lang="pl-PL" sz="5000" b="1" dirty="0">
              <a:solidFill>
                <a:srgbClr val="CF543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7138259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299085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515" y="0"/>
            <a:ext cx="4086969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515" y="4437112"/>
            <a:ext cx="4086970" cy="24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515" y="2275241"/>
            <a:ext cx="4086969" cy="21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Łącznik łamany 8"/>
          <p:cNvCxnSpPr>
            <a:stCxn id="3074" idx="3"/>
            <a:endCxn id="3076" idx="1"/>
          </p:cNvCxnSpPr>
          <p:nvPr/>
        </p:nvCxnSpPr>
        <p:spPr>
          <a:xfrm>
            <a:off x="3170362" y="3533428"/>
            <a:ext cx="1858153" cy="2114128"/>
          </a:xfrm>
          <a:prstGeom prst="bentConnector3">
            <a:avLst/>
          </a:prstGeom>
          <a:ln w="762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a 6"/>
          <p:cNvSpPr/>
          <p:nvPr/>
        </p:nvSpPr>
        <p:spPr>
          <a:xfrm>
            <a:off x="842176" y="169464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7</a:t>
            </a:r>
            <a:endParaRPr lang="pl-PL" sz="6600" b="1" dirty="0">
              <a:latin typeface="+mj-lt"/>
            </a:endParaRPr>
          </a:p>
        </p:txBody>
      </p:sp>
      <p:sp>
        <p:nvSpPr>
          <p:cNvPr id="8" name="Elipsa 7"/>
          <p:cNvSpPr/>
          <p:nvPr/>
        </p:nvSpPr>
        <p:spPr>
          <a:xfrm>
            <a:off x="4069885" y="836712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7</a:t>
            </a:r>
            <a:endParaRPr lang="pl-PL" sz="6600" b="1" dirty="0">
              <a:latin typeface="+mj-lt"/>
            </a:endParaRPr>
          </a:p>
        </p:txBody>
      </p:sp>
      <p:sp>
        <p:nvSpPr>
          <p:cNvPr id="10" name="Elipsa 9"/>
          <p:cNvSpPr/>
          <p:nvPr/>
        </p:nvSpPr>
        <p:spPr>
          <a:xfrm>
            <a:off x="4164419" y="3112536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6</a:t>
            </a:r>
            <a:endParaRPr lang="pl-PL" sz="6600" b="1" dirty="0">
              <a:latin typeface="+mj-lt"/>
            </a:endParaRPr>
          </a:p>
        </p:txBody>
      </p:sp>
      <p:sp>
        <p:nvSpPr>
          <p:cNvPr id="11" name="Elipsa 10"/>
          <p:cNvSpPr/>
          <p:nvPr/>
        </p:nvSpPr>
        <p:spPr>
          <a:xfrm>
            <a:off x="4119654" y="5877272"/>
            <a:ext cx="864096" cy="8417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6600" b="1" dirty="0" smtClean="0">
                <a:latin typeface="+mj-lt"/>
              </a:rPr>
              <a:t>8</a:t>
            </a:r>
            <a:endParaRPr lang="pl-PL" sz="6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3015165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Apteka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79</Words>
  <Application>Microsoft Office PowerPoint</Application>
  <PresentationFormat>Pokaz na ekranie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Przepływ</vt:lpstr>
      <vt:lpstr>Porównywanie : mniej, więcej, tyle samo.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Porównywanie : mniej, więcej, tyle samo.</dc:title>
  <dc:creator>Asia</dc:creator>
  <cp:lastModifiedBy>Asia</cp:lastModifiedBy>
  <cp:revision>6</cp:revision>
  <dcterms:created xsi:type="dcterms:W3CDTF">2014-09-18T10:44:19Z</dcterms:created>
  <dcterms:modified xsi:type="dcterms:W3CDTF">2014-09-19T11:06:40Z</dcterms:modified>
</cp:coreProperties>
</file>